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22" r:id="rId3"/>
    <p:sldMasterId id="2147483734" r:id="rId4"/>
  </p:sldMasterIdLst>
  <p:notesMasterIdLst>
    <p:notesMasterId r:id="rId14"/>
  </p:notesMasterIdLst>
  <p:handoutMasterIdLst>
    <p:handoutMasterId r:id="rId15"/>
  </p:handoutMasterIdLst>
  <p:sldIdLst>
    <p:sldId id="263" r:id="rId5"/>
    <p:sldId id="257" r:id="rId6"/>
    <p:sldId id="259" r:id="rId7"/>
    <p:sldId id="266" r:id="rId8"/>
    <p:sldId id="268" r:id="rId9"/>
    <p:sldId id="264" r:id="rId10"/>
    <p:sldId id="261" r:id="rId11"/>
    <p:sldId id="267" r:id="rId12"/>
    <p:sldId id="26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742"/>
  </p:normalViewPr>
  <p:slideViewPr>
    <p:cSldViewPr snapToGrid="0" snapToObjects="1">
      <p:cViewPr varScale="1">
        <p:scale>
          <a:sx n="116" d="100"/>
          <a:sy n="116" d="100"/>
        </p:scale>
        <p:origin x="880"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26" d="100"/>
          <a:sy n="126" d="100"/>
        </p:scale>
        <p:origin x="364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61B8A65-E29D-5A43-A6B1-8E708DAC4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93826E1-7809-6B45-835E-EE707E70B2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DD16F4-A900-EF4A-AF94-D85DAE650E99}" type="datetimeFigureOut">
              <a:rPr lang="fr-FR" smtClean="0"/>
              <a:t>27/03/2019</a:t>
            </a:fld>
            <a:endParaRPr lang="fr-FR"/>
          </a:p>
        </p:txBody>
      </p:sp>
      <p:sp>
        <p:nvSpPr>
          <p:cNvPr id="4" name="Espace réservé du pied de page 3">
            <a:extLst>
              <a:ext uri="{FF2B5EF4-FFF2-40B4-BE49-F238E27FC236}">
                <a16:creationId xmlns:a16="http://schemas.microsoft.com/office/drawing/2014/main" id="{7D54F0F1-8069-344E-A29C-F01B535520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1457ECF-68E0-E042-BC6D-7BC774D9C1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4D53D-A5CF-9C4E-B8AC-231A3F6FC85E}" type="slidenum">
              <a:rPr lang="fr-FR" smtClean="0"/>
              <a:t>‹N°›</a:t>
            </a:fld>
            <a:endParaRPr lang="fr-FR"/>
          </a:p>
        </p:txBody>
      </p:sp>
    </p:spTree>
    <p:extLst>
      <p:ext uri="{BB962C8B-B14F-4D97-AF65-F5344CB8AC3E}">
        <p14:creationId xmlns:p14="http://schemas.microsoft.com/office/powerpoint/2010/main" val="216601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B299E-8E3B-8540-ADB6-88654CA5EE9B}" type="datetimeFigureOut">
              <a:rPr lang="fr-FR" smtClean="0"/>
              <a:t>27/03/2019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1E7F3-5745-4647-9154-F638066B3EF8}" type="slidenum">
              <a:rPr lang="fr-FR" smtClean="0"/>
              <a:t>‹N°›</a:t>
            </a:fld>
            <a:endParaRPr lang="fr-FR"/>
          </a:p>
        </p:txBody>
      </p:sp>
    </p:spTree>
    <p:extLst>
      <p:ext uri="{BB962C8B-B14F-4D97-AF65-F5344CB8AC3E}">
        <p14:creationId xmlns:p14="http://schemas.microsoft.com/office/powerpoint/2010/main" val="8004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371E7F3-5745-4647-9154-F638066B3EF8}" type="slidenum">
              <a:rPr lang="fr-FR" smtClean="0"/>
              <a:t>2</a:t>
            </a:fld>
            <a:endParaRPr lang="fr-FR"/>
          </a:p>
        </p:txBody>
      </p:sp>
    </p:spTree>
    <p:extLst>
      <p:ext uri="{BB962C8B-B14F-4D97-AF65-F5344CB8AC3E}">
        <p14:creationId xmlns:p14="http://schemas.microsoft.com/office/powerpoint/2010/main" val="85816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71E7F3-5745-4647-9154-F638066B3EF8}" type="slidenum">
              <a:rPr lang="fr-FR" smtClean="0"/>
              <a:t>4</a:t>
            </a:fld>
            <a:endParaRPr lang="fr-FR"/>
          </a:p>
        </p:txBody>
      </p:sp>
    </p:spTree>
    <p:extLst>
      <p:ext uri="{BB962C8B-B14F-4D97-AF65-F5344CB8AC3E}">
        <p14:creationId xmlns:p14="http://schemas.microsoft.com/office/powerpoint/2010/main" val="3270784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a:blip r:embed="rId2"/>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4A60D09-AE76-7A4C-9E97-636A61461B1E}"/>
              </a:ext>
            </a:extLst>
          </p:cNvPr>
          <p:cNvSpPr>
            <a:spLocks noGrp="1"/>
          </p:cNvSpPr>
          <p:nvPr>
            <p:ph type="ctrTitle" hasCustomPrompt="1"/>
          </p:nvPr>
        </p:nvSpPr>
        <p:spPr>
          <a:xfrm>
            <a:off x="5474568" y="3825533"/>
            <a:ext cx="5093969" cy="958224"/>
          </a:xfrm>
        </p:spPr>
        <p:txBody>
          <a:bodyPr anchor="b">
            <a:normAutofit/>
          </a:bodyPr>
          <a:lstStyle>
            <a:lvl1pPr algn="l">
              <a:defRPr sz="24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3678375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1F02D-E43A-794C-BC2B-BDA55B13482B}"/>
              </a:ext>
            </a:extLst>
          </p:cNvPr>
          <p:cNvSpPr>
            <a:spLocks noGrp="1"/>
          </p:cNvSpPr>
          <p:nvPr>
            <p:ph type="ctrTitle" hasCustomPrompt="1"/>
          </p:nvPr>
        </p:nvSpPr>
        <p:spPr>
          <a:xfrm>
            <a:off x="2038350" y="552943"/>
            <a:ext cx="9753846" cy="781077"/>
          </a:xfrm>
        </p:spPr>
        <p:txBody>
          <a:bodyPr anchor="b">
            <a:normAutofit/>
          </a:bodyPr>
          <a:lstStyle>
            <a:lvl1pPr algn="l">
              <a:defRPr sz="3600" b="1" i="0">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19DCB8B4-A9FE-354C-8062-957F76BF2760}"/>
              </a:ext>
            </a:extLst>
          </p:cNvPr>
          <p:cNvSpPr>
            <a:spLocks noGrp="1"/>
          </p:cNvSpPr>
          <p:nvPr>
            <p:ph type="subTitle" idx="1"/>
          </p:nvPr>
        </p:nvSpPr>
        <p:spPr>
          <a:xfrm>
            <a:off x="2038350" y="1562346"/>
            <a:ext cx="9753846" cy="4000254"/>
          </a:xfrm>
        </p:spPr>
        <p:txBody>
          <a:bodyPr>
            <a:normAutofit/>
          </a:bodyPr>
          <a:lstStyle>
            <a:lvl1pPr marL="342900" indent="-342900" algn="l">
              <a:buFont typeface="Arial" panose="020B0604020202020204" pitchFamily="34" charset="0"/>
              <a:buChar char="•"/>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54626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1F02D-E43A-794C-BC2B-BDA55B13482B}"/>
              </a:ext>
            </a:extLst>
          </p:cNvPr>
          <p:cNvSpPr>
            <a:spLocks noGrp="1"/>
          </p:cNvSpPr>
          <p:nvPr>
            <p:ph type="ctrTitle" hasCustomPrompt="1"/>
          </p:nvPr>
        </p:nvSpPr>
        <p:spPr>
          <a:xfrm>
            <a:off x="838199" y="552943"/>
            <a:ext cx="10944225" cy="781077"/>
          </a:xfrm>
          <a:prstGeom prst="rect">
            <a:avLst/>
          </a:prstGeom>
        </p:spPr>
        <p:txBody>
          <a:bodyPr anchor="b">
            <a:normAutofit/>
          </a:bodyPr>
          <a:lstStyle>
            <a:lvl1pPr algn="l">
              <a:defRPr sz="3600" b="1" i="0">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19DCB8B4-A9FE-354C-8062-957F76BF2760}"/>
              </a:ext>
            </a:extLst>
          </p:cNvPr>
          <p:cNvSpPr>
            <a:spLocks noGrp="1"/>
          </p:cNvSpPr>
          <p:nvPr>
            <p:ph type="subTitle" idx="1"/>
          </p:nvPr>
        </p:nvSpPr>
        <p:spPr>
          <a:xfrm>
            <a:off x="838199" y="1562346"/>
            <a:ext cx="10944225" cy="4000254"/>
          </a:xfrm>
          <a:prstGeom prst="rect">
            <a:avLst/>
          </a:prstGeom>
        </p:spPr>
        <p:txBody>
          <a:bodyPr>
            <a:normAutofit/>
          </a:bodyPr>
          <a:lstStyle>
            <a:lvl1pPr marL="342900" indent="-342900" algn="l">
              <a:buFont typeface="Arial" panose="020B0604020202020204" pitchFamily="34" charset="0"/>
              <a:buChar char="•"/>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117751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1F02D-E43A-794C-BC2B-BDA55B13482B}"/>
              </a:ext>
            </a:extLst>
          </p:cNvPr>
          <p:cNvSpPr>
            <a:spLocks noGrp="1"/>
          </p:cNvSpPr>
          <p:nvPr>
            <p:ph type="ctrTitle" hasCustomPrompt="1"/>
          </p:nvPr>
        </p:nvSpPr>
        <p:spPr>
          <a:xfrm>
            <a:off x="838199" y="552943"/>
            <a:ext cx="10944225" cy="781077"/>
          </a:xfrm>
          <a:prstGeom prst="rect">
            <a:avLst/>
          </a:prstGeom>
        </p:spPr>
        <p:txBody>
          <a:bodyPr anchor="b">
            <a:normAutofit/>
          </a:bodyPr>
          <a:lstStyle>
            <a:lvl1pPr algn="l">
              <a:defRPr sz="3600" b="1" i="0">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19DCB8B4-A9FE-354C-8062-957F76BF2760}"/>
              </a:ext>
            </a:extLst>
          </p:cNvPr>
          <p:cNvSpPr>
            <a:spLocks noGrp="1"/>
          </p:cNvSpPr>
          <p:nvPr>
            <p:ph type="subTitle" idx="1"/>
          </p:nvPr>
        </p:nvSpPr>
        <p:spPr>
          <a:xfrm>
            <a:off x="838199" y="1562346"/>
            <a:ext cx="10944225" cy="4000254"/>
          </a:xfrm>
          <a:prstGeom prst="rect">
            <a:avLst/>
          </a:prstGeom>
        </p:spPr>
        <p:txBody>
          <a:bodyPr>
            <a:normAutofit/>
          </a:bodyPr>
          <a:lstStyle>
            <a:lvl1pPr marL="342900" indent="-342900" algn="l">
              <a:buFont typeface="Arial" panose="020B0604020202020204" pitchFamily="34" charset="0"/>
              <a:buChar char="•"/>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711510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43DFAD3-AB4C-2A4B-A28A-D40FDF87C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0052B1A-DF5C-6B47-B08F-028972C44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A600E96-3923-6244-A4F9-FB2AC9C3E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2C1EE-835F-EA4B-A812-1366F1A22D3E}" type="datetimeFigureOut">
              <a:rPr lang="fr-FR" smtClean="0"/>
              <a:t>27/03/2019</a:t>
            </a:fld>
            <a:endParaRPr lang="fr-FR"/>
          </a:p>
        </p:txBody>
      </p:sp>
      <p:sp>
        <p:nvSpPr>
          <p:cNvPr id="5" name="Espace réservé du pied de page 4">
            <a:extLst>
              <a:ext uri="{FF2B5EF4-FFF2-40B4-BE49-F238E27FC236}">
                <a16:creationId xmlns:a16="http://schemas.microsoft.com/office/drawing/2014/main" id="{A1D173E2-BCDC-D349-9FA4-87DA7C19D2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235E09E-D97F-0748-81AC-6BF31EBE4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177FB-B220-3F4C-93C8-14B987B6A507}" type="slidenum">
              <a:rPr lang="fr-FR" smtClean="0"/>
              <a:t>‹N°›</a:t>
            </a:fld>
            <a:endParaRPr lang="fr-FR"/>
          </a:p>
        </p:txBody>
      </p:sp>
    </p:spTree>
    <p:extLst>
      <p:ext uri="{BB962C8B-B14F-4D97-AF65-F5344CB8AC3E}">
        <p14:creationId xmlns:p14="http://schemas.microsoft.com/office/powerpoint/2010/main" val="163194591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6D2657F-9F4B-3049-A476-75945C380964}"/>
              </a:ext>
            </a:extLst>
          </p:cNvPr>
          <p:cNvPicPr>
            <a:picLocks noChangeAspect="1"/>
          </p:cNvPicPr>
          <p:nvPr userDrawn="1"/>
        </p:nvPicPr>
        <p:blipFill>
          <a:blip r:embed="rId3"/>
          <a:stretch>
            <a:fillRect/>
          </a:stretch>
        </p:blipFill>
        <p:spPr>
          <a:xfrm>
            <a:off x="0" y="0"/>
            <a:ext cx="12192000" cy="6858000"/>
          </a:xfrm>
          <a:prstGeom prst="rect">
            <a:avLst/>
          </a:prstGeom>
          <a:blipFill>
            <a:blip r:embed="rId3"/>
            <a:stretch>
              <a:fillRect/>
            </a:stretch>
          </a:blipFill>
        </p:spPr>
      </p:pic>
      <p:sp>
        <p:nvSpPr>
          <p:cNvPr id="2" name="Espace réservé du titre 1">
            <a:extLst>
              <a:ext uri="{FF2B5EF4-FFF2-40B4-BE49-F238E27FC236}">
                <a16:creationId xmlns:a16="http://schemas.microsoft.com/office/drawing/2014/main" id="{927D9B12-DD5E-324D-893B-4A8D43311A93}"/>
              </a:ext>
            </a:extLst>
          </p:cNvPr>
          <p:cNvSpPr>
            <a:spLocks noGrp="1"/>
          </p:cNvSpPr>
          <p:nvPr>
            <p:ph type="title"/>
          </p:nvPr>
        </p:nvSpPr>
        <p:spPr>
          <a:xfrm>
            <a:off x="2209800" y="365125"/>
            <a:ext cx="91440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9785C2E4-BECF-154C-B537-072D7EA6F665}"/>
              </a:ext>
            </a:extLst>
          </p:cNvPr>
          <p:cNvSpPr>
            <a:spLocks noGrp="1"/>
          </p:cNvSpPr>
          <p:nvPr>
            <p:ph type="body" idx="1"/>
          </p:nvPr>
        </p:nvSpPr>
        <p:spPr>
          <a:xfrm>
            <a:off x="2209800" y="1825625"/>
            <a:ext cx="91440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43CE840-25F5-C14B-A474-05A917317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0971E-29C2-AA48-95F6-070683E9E3BA}" type="datetimeFigureOut">
              <a:rPr lang="fr-FR" smtClean="0"/>
              <a:t>27/03/2019</a:t>
            </a:fld>
            <a:endParaRPr lang="fr-FR"/>
          </a:p>
        </p:txBody>
      </p:sp>
      <p:sp>
        <p:nvSpPr>
          <p:cNvPr id="5" name="Espace réservé du pied de page 4">
            <a:extLst>
              <a:ext uri="{FF2B5EF4-FFF2-40B4-BE49-F238E27FC236}">
                <a16:creationId xmlns:a16="http://schemas.microsoft.com/office/drawing/2014/main" id="{1EA8015A-37AD-F641-9204-A883F0774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7AD295A-5164-FA4C-8ED8-28E1D390B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667FF-4BAB-5545-BD1A-E8B5D7914A21}" type="slidenum">
              <a:rPr lang="fr-FR" smtClean="0"/>
              <a:t>‹N°›</a:t>
            </a:fld>
            <a:endParaRPr lang="fr-FR"/>
          </a:p>
        </p:txBody>
      </p:sp>
    </p:spTree>
    <p:extLst>
      <p:ext uri="{BB962C8B-B14F-4D97-AF65-F5344CB8AC3E}">
        <p14:creationId xmlns:p14="http://schemas.microsoft.com/office/powerpoint/2010/main" val="2577712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6D2657F-9F4B-3049-A476-75945C380964}"/>
              </a:ext>
            </a:extLst>
          </p:cNvPr>
          <p:cNvPicPr>
            <a:picLocks noChangeAspect="1"/>
          </p:cNvPicPr>
          <p:nvPr userDrawn="1"/>
        </p:nvPicPr>
        <p:blipFill>
          <a:blip r:embed="rId3"/>
          <a:stretch>
            <a:fillRect/>
          </a:stretch>
        </p:blipFill>
        <p:spPr>
          <a:xfrm>
            <a:off x="0" y="0"/>
            <a:ext cx="12192000" cy="6858000"/>
          </a:xfrm>
          <a:prstGeom prst="rect">
            <a:avLst/>
          </a:prstGeom>
          <a:blipFill>
            <a:blip r:embed="rId4"/>
            <a:stretch>
              <a:fillRect/>
            </a:stretch>
          </a:blipFill>
        </p:spPr>
      </p:pic>
    </p:spTree>
    <p:extLst>
      <p:ext uri="{BB962C8B-B14F-4D97-AF65-F5344CB8AC3E}">
        <p14:creationId xmlns:p14="http://schemas.microsoft.com/office/powerpoint/2010/main" val="3803486514"/>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6D2657F-9F4B-3049-A476-75945C380964}"/>
              </a:ext>
            </a:extLst>
          </p:cNvPr>
          <p:cNvPicPr>
            <a:picLocks noChangeAspect="1"/>
          </p:cNvPicPr>
          <p:nvPr userDrawn="1"/>
        </p:nvPicPr>
        <p:blipFill>
          <a:blip r:embed="rId3"/>
          <a:stretch>
            <a:fillRect/>
          </a:stretch>
        </p:blipFill>
        <p:spPr>
          <a:xfrm>
            <a:off x="0" y="0"/>
            <a:ext cx="12192000" cy="6858000"/>
          </a:xfrm>
          <a:prstGeom prst="rect">
            <a:avLst/>
          </a:prstGeom>
          <a:blipFill>
            <a:blip r:embed="rId3"/>
            <a:stretch>
              <a:fillRect/>
            </a:stretch>
          </a:blipFill>
        </p:spPr>
      </p:pic>
    </p:spTree>
    <p:extLst>
      <p:ext uri="{BB962C8B-B14F-4D97-AF65-F5344CB8AC3E}">
        <p14:creationId xmlns:p14="http://schemas.microsoft.com/office/powerpoint/2010/main" val="2754806277"/>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4.xml"/><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CE291-F1F4-324A-959B-96F2264F22EC}"/>
              </a:ext>
            </a:extLst>
          </p:cNvPr>
          <p:cNvSpPr>
            <a:spLocks noGrp="1"/>
          </p:cNvSpPr>
          <p:nvPr>
            <p:ph type="ctrTitle"/>
          </p:nvPr>
        </p:nvSpPr>
        <p:spPr/>
        <p:txBody>
          <a:bodyPr>
            <a:noAutofit/>
          </a:bodyPr>
          <a:lstStyle/>
          <a:p>
            <a:r>
              <a:rPr lang="fr-FR" sz="3200" dirty="0"/>
              <a:t>Programme d’ergothérapie</a:t>
            </a:r>
          </a:p>
        </p:txBody>
      </p:sp>
    </p:spTree>
    <p:extLst>
      <p:ext uri="{BB962C8B-B14F-4D97-AF65-F5344CB8AC3E}">
        <p14:creationId xmlns:p14="http://schemas.microsoft.com/office/powerpoint/2010/main" val="32342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4DF1826-4FA8-7F45-BD3B-16B49A8C1361}"/>
              </a:ext>
            </a:extLst>
          </p:cNvPr>
          <p:cNvSpPr>
            <a:spLocks noGrp="1"/>
          </p:cNvSpPr>
          <p:nvPr>
            <p:ph type="ctrTitle"/>
          </p:nvPr>
        </p:nvSpPr>
        <p:spPr/>
        <p:txBody>
          <a:bodyPr/>
          <a:lstStyle/>
          <a:p>
            <a:r>
              <a:rPr lang="fr-FR" dirty="0"/>
              <a:t>Saviez-vous que…</a:t>
            </a:r>
          </a:p>
        </p:txBody>
      </p:sp>
      <p:sp>
        <p:nvSpPr>
          <p:cNvPr id="6" name="Sous-titre 5">
            <a:extLst>
              <a:ext uri="{FF2B5EF4-FFF2-40B4-BE49-F238E27FC236}">
                <a16:creationId xmlns:a16="http://schemas.microsoft.com/office/drawing/2014/main" id="{05C40A71-1DF5-5B4E-9C44-03FC12E582B2}"/>
              </a:ext>
            </a:extLst>
          </p:cNvPr>
          <p:cNvSpPr>
            <a:spLocks noGrp="1"/>
          </p:cNvSpPr>
          <p:nvPr>
            <p:ph type="subTitle" idx="1"/>
          </p:nvPr>
        </p:nvSpPr>
        <p:spPr>
          <a:xfrm>
            <a:off x="2099310" y="1518804"/>
            <a:ext cx="9753846" cy="4960374"/>
          </a:xfrm>
        </p:spPr>
        <p:txBody>
          <a:bodyPr>
            <a:noAutofit/>
          </a:bodyPr>
          <a:lstStyle/>
          <a:p>
            <a:r>
              <a:rPr lang="fr-FR" sz="2700" dirty="0"/>
              <a:t>Plusieurs besoins des populations vulnérables en matière de participation occupationnelle demeurent non répondus?</a:t>
            </a:r>
          </a:p>
          <a:p>
            <a:r>
              <a:rPr lang="fr-FR" sz="2700" dirty="0"/>
              <a:t>Le programme d’ergothérapie contribue à la mission de responsabilité sociale facultaire par le biais de son stage de maitrise?</a:t>
            </a:r>
          </a:p>
          <a:p>
            <a:r>
              <a:rPr lang="fr-FR" sz="2700" dirty="0"/>
              <a:t>Le programme dessert certaines des populations vulnérables telles que les enfants en milieux scolaires, les réfugiés, les enfants en milieux défavorisés et les aînés à travers le stage de maitrise?</a:t>
            </a:r>
          </a:p>
          <a:p>
            <a:r>
              <a:rPr lang="fr-FR" sz="2700" dirty="0"/>
              <a:t>Les étudiants à la maitrise en ergothérapie ont accès à des stages en milieux émergents, où les services d’ergothérapie ne sont pas disponibles?</a:t>
            </a:r>
          </a:p>
        </p:txBody>
      </p:sp>
    </p:spTree>
    <p:extLst>
      <p:ext uri="{BB962C8B-B14F-4D97-AF65-F5344CB8AC3E}">
        <p14:creationId xmlns:p14="http://schemas.microsoft.com/office/powerpoint/2010/main" val="189960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7427D3-AD5B-4346-BA5B-0C1147AF5287}"/>
              </a:ext>
            </a:extLst>
          </p:cNvPr>
          <p:cNvSpPr>
            <a:spLocks noGrp="1"/>
          </p:cNvSpPr>
          <p:nvPr>
            <p:ph type="ctrTitle"/>
          </p:nvPr>
        </p:nvSpPr>
        <p:spPr/>
        <p:txBody>
          <a:bodyPr/>
          <a:lstStyle/>
          <a:p>
            <a:r>
              <a:rPr lang="fr-FR" dirty="0"/>
              <a:t>Centre de pédiatrie sociale de Québec</a:t>
            </a:r>
          </a:p>
        </p:txBody>
      </p:sp>
      <p:sp>
        <p:nvSpPr>
          <p:cNvPr id="3" name="Sous-titre 2">
            <a:extLst>
              <a:ext uri="{FF2B5EF4-FFF2-40B4-BE49-F238E27FC236}">
                <a16:creationId xmlns:a16="http://schemas.microsoft.com/office/drawing/2014/main" id="{8A83FCCF-E2A8-0A40-873A-EC96239D1710}"/>
              </a:ext>
            </a:extLst>
          </p:cNvPr>
          <p:cNvSpPr>
            <a:spLocks noGrp="1"/>
          </p:cNvSpPr>
          <p:nvPr>
            <p:ph type="subTitle" idx="1"/>
          </p:nvPr>
        </p:nvSpPr>
        <p:spPr>
          <a:xfrm>
            <a:off x="838199" y="1678795"/>
            <a:ext cx="5051118" cy="3344897"/>
          </a:xfrm>
        </p:spPr>
        <p:txBody>
          <a:bodyPr>
            <a:normAutofit/>
          </a:bodyPr>
          <a:lstStyle/>
          <a:p>
            <a:pPr>
              <a:lnSpc>
                <a:spcPct val="100000"/>
              </a:lnSpc>
              <a:spcBef>
                <a:spcPts val="0"/>
              </a:spcBef>
            </a:pPr>
            <a:r>
              <a:rPr lang="fr-CA" dirty="0"/>
              <a:t>Accueillir les enfants vulnérables, souffrants, malades, victimes, exclus ou abandonnés qui, le plus souvent, ne fréquentent pas les institutions de santé comme les CLSC, les hôpitaux et les cliniques médicales habituelles;</a:t>
            </a:r>
          </a:p>
          <a:p>
            <a:endParaRPr lang="fr-FR" dirty="0"/>
          </a:p>
        </p:txBody>
      </p:sp>
      <p:pic>
        <p:nvPicPr>
          <p:cNvPr id="5" name="Image 4">
            <a:extLst>
              <a:ext uri="{FF2B5EF4-FFF2-40B4-BE49-F238E27FC236}">
                <a16:creationId xmlns:a16="http://schemas.microsoft.com/office/drawing/2014/main" id="{9D4F4CE9-6416-684D-87A4-1E50DC3CB401}"/>
              </a:ext>
            </a:extLst>
          </p:cNvPr>
          <p:cNvPicPr>
            <a:picLocks noChangeAspect="1"/>
          </p:cNvPicPr>
          <p:nvPr/>
        </p:nvPicPr>
        <p:blipFill>
          <a:blip r:embed="rId2"/>
          <a:stretch>
            <a:fillRect/>
          </a:stretch>
        </p:blipFill>
        <p:spPr>
          <a:xfrm>
            <a:off x="6664324" y="1678795"/>
            <a:ext cx="5118100" cy="2019300"/>
          </a:xfrm>
          <a:prstGeom prst="rect">
            <a:avLst/>
          </a:prstGeom>
        </p:spPr>
      </p:pic>
      <p:sp>
        <p:nvSpPr>
          <p:cNvPr id="7" name="ZoneTexte 6">
            <a:extLst>
              <a:ext uri="{FF2B5EF4-FFF2-40B4-BE49-F238E27FC236}">
                <a16:creationId xmlns:a16="http://schemas.microsoft.com/office/drawing/2014/main" id="{5F63A513-3F71-CE4E-AB65-A5E37883E880}"/>
              </a:ext>
            </a:extLst>
          </p:cNvPr>
          <p:cNvSpPr txBox="1"/>
          <p:nvPr/>
        </p:nvSpPr>
        <p:spPr>
          <a:xfrm>
            <a:off x="838199" y="4260471"/>
            <a:ext cx="10449613" cy="2215991"/>
          </a:xfrm>
          <a:prstGeom prst="rect">
            <a:avLst/>
          </a:prstGeom>
          <a:noFill/>
        </p:spPr>
        <p:txBody>
          <a:bodyPr wrap="square" rtlCol="0">
            <a:spAutoFit/>
          </a:bodyPr>
          <a:lstStyle/>
          <a:p>
            <a:pPr marL="342900" indent="-342900">
              <a:buFont typeface="Arial" panose="020B0604020202020204" pitchFamily="34" charset="0"/>
              <a:buChar char="•"/>
            </a:pPr>
            <a:r>
              <a:rPr lang="fr-CA" sz="2400" dirty="0">
                <a:latin typeface="Arial" panose="020B0604020202020204" pitchFamily="34" charset="0"/>
                <a:cs typeface="Arial" panose="020B0604020202020204" pitchFamily="34" charset="0"/>
              </a:rPr>
              <a:t>Assurer leur développement optimal en lien avec leur famille et les personnes significatives qui les entourent;</a:t>
            </a:r>
          </a:p>
          <a:p>
            <a:pPr marL="342900" indent="-342900">
              <a:buFont typeface="Arial" panose="020B0604020202020204" pitchFamily="34" charset="0"/>
              <a:buChar char="•"/>
            </a:pPr>
            <a:r>
              <a:rPr lang="fr-CA" sz="2400" dirty="0">
                <a:latin typeface="Arial" panose="020B0604020202020204" pitchFamily="34" charset="0"/>
                <a:cs typeface="Arial" panose="020B0604020202020204" pitchFamily="34" charset="0"/>
              </a:rPr>
              <a:t>Construire des actions qui soutiendront les enfants et leur famille;</a:t>
            </a:r>
          </a:p>
          <a:p>
            <a:pPr marL="342900" indent="-342900">
              <a:buFont typeface="Arial" panose="020B0604020202020204" pitchFamily="34" charset="0"/>
              <a:buChar char="•"/>
            </a:pPr>
            <a:r>
              <a:rPr lang="fr-CA" sz="2400" dirty="0">
                <a:latin typeface="Arial" panose="020B0604020202020204" pitchFamily="34" charset="0"/>
                <a:cs typeface="Arial" panose="020B0604020202020204" pitchFamily="34" charset="0"/>
              </a:rPr>
              <a:t>Renforcer leur pouvoir d’agir;</a:t>
            </a:r>
          </a:p>
          <a:p>
            <a:pPr marL="342900" indent="-342900">
              <a:buFont typeface="Arial" panose="020B0604020202020204" pitchFamily="34" charset="0"/>
              <a:buChar char="•"/>
            </a:pPr>
            <a:r>
              <a:rPr lang="fr-CA" sz="2400" dirty="0">
                <a:latin typeface="Arial" panose="020B0604020202020204" pitchFamily="34" charset="0"/>
                <a:cs typeface="Arial" panose="020B0604020202020204" pitchFamily="34" charset="0"/>
              </a:rPr>
              <a:t>Favoriser leur guérison;</a:t>
            </a:r>
          </a:p>
          <a:p>
            <a:endParaRPr lang="fr-FR" dirty="0"/>
          </a:p>
        </p:txBody>
      </p:sp>
    </p:spTree>
    <p:extLst>
      <p:ext uri="{BB962C8B-B14F-4D97-AF65-F5344CB8AC3E}">
        <p14:creationId xmlns:p14="http://schemas.microsoft.com/office/powerpoint/2010/main" val="414418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23361-7822-8447-937B-9A161098B696}"/>
              </a:ext>
            </a:extLst>
          </p:cNvPr>
          <p:cNvSpPr>
            <a:spLocks noGrp="1"/>
          </p:cNvSpPr>
          <p:nvPr>
            <p:ph type="ctrTitle"/>
          </p:nvPr>
        </p:nvSpPr>
        <p:spPr/>
        <p:txBody>
          <a:bodyPr/>
          <a:lstStyle/>
          <a:p>
            <a:r>
              <a:rPr lang="fr-FR" dirty="0"/>
              <a:t>Centre de pédiatrie sociale de Québec</a:t>
            </a:r>
          </a:p>
        </p:txBody>
      </p:sp>
      <p:sp>
        <p:nvSpPr>
          <p:cNvPr id="3" name="Sous-titre 2">
            <a:extLst>
              <a:ext uri="{FF2B5EF4-FFF2-40B4-BE49-F238E27FC236}">
                <a16:creationId xmlns:a16="http://schemas.microsoft.com/office/drawing/2014/main" id="{B8B7017B-B074-894E-B92A-3A665D11C172}"/>
              </a:ext>
            </a:extLst>
          </p:cNvPr>
          <p:cNvSpPr>
            <a:spLocks noGrp="1"/>
          </p:cNvSpPr>
          <p:nvPr>
            <p:ph type="subTitle" idx="1"/>
          </p:nvPr>
        </p:nvSpPr>
        <p:spPr>
          <a:xfrm>
            <a:off x="838199" y="1334020"/>
            <a:ext cx="10944225" cy="5288849"/>
          </a:xfrm>
        </p:spPr>
        <p:txBody>
          <a:bodyPr>
            <a:normAutofit fontScale="55000" lnSpcReduction="20000"/>
          </a:bodyPr>
          <a:lstStyle/>
          <a:p>
            <a:pPr marL="0" indent="0">
              <a:buNone/>
            </a:pPr>
            <a:r>
              <a:rPr lang="fr-CA" sz="4200" dirty="0"/>
              <a:t>L’ergothérapie en pédiatrie sociale :</a:t>
            </a:r>
          </a:p>
          <a:p>
            <a:pPr marL="0" indent="0">
              <a:buNone/>
            </a:pPr>
            <a:r>
              <a:rPr lang="fr-CA" sz="4200" dirty="0"/>
              <a:t>«Soutenir et favoriser le développement, la santé globale et la participation sociale des enfants à risque ou en situation de vulnérabilité, en vue de les aider à se réaliser, à s’intégrer et à s’épanouir dans leurs milieux de vie.» (Jasmin, 2012).</a:t>
            </a:r>
          </a:p>
          <a:p>
            <a:pPr marL="0" indent="0">
              <a:buNone/>
            </a:pPr>
            <a:endParaRPr lang="fr-CA" sz="2900" dirty="0"/>
          </a:p>
          <a:p>
            <a:pPr marL="0" indent="0">
              <a:buNone/>
            </a:pPr>
            <a:r>
              <a:rPr lang="fr-CA" sz="3100" dirty="0"/>
              <a:t>Promotion/prévention de la santé</a:t>
            </a:r>
          </a:p>
          <a:p>
            <a:pPr marL="0" indent="0">
              <a:buNone/>
            </a:pPr>
            <a:r>
              <a:rPr lang="fr-CA" sz="3100" dirty="0"/>
              <a:t>Dépistage</a:t>
            </a:r>
          </a:p>
          <a:p>
            <a:pPr marL="0" indent="0">
              <a:buNone/>
            </a:pPr>
            <a:r>
              <a:rPr lang="fr-CA" sz="3100" dirty="0"/>
              <a:t>Évaluation/Consultation</a:t>
            </a:r>
          </a:p>
          <a:p>
            <a:pPr marL="0" indent="0">
              <a:buNone/>
            </a:pPr>
            <a:r>
              <a:rPr lang="fr-CA" sz="3100" dirty="0"/>
              <a:t>Interventions auprès de l’enfant, de la famille et autres milieux de vie de l’enfant</a:t>
            </a:r>
          </a:p>
          <a:p>
            <a:pPr marL="361950" indent="-361950"/>
            <a:r>
              <a:rPr lang="fr-CA" sz="3100" dirty="0"/>
              <a:t>Soutenir, éduquer et outiller les parents et les autres personnes qui entourent l’enfant (famille élargie, CPE, école, etc.)</a:t>
            </a:r>
          </a:p>
          <a:p>
            <a:pPr marL="361950" indent="-361950"/>
            <a:r>
              <a:rPr lang="fr-CA" sz="3100" dirty="0"/>
              <a:t>Favoriser le développement de l’enfant</a:t>
            </a:r>
          </a:p>
          <a:p>
            <a:pPr marL="361950" indent="-361950"/>
            <a:r>
              <a:rPr lang="fr-CA" sz="3100" dirty="0"/>
              <a:t>Favoriser l’estime de soi et l’épanouissement de l’enfant</a:t>
            </a:r>
          </a:p>
          <a:p>
            <a:pPr marL="0" indent="0">
              <a:buNone/>
            </a:pPr>
            <a:r>
              <a:rPr lang="fr-CA" sz="3100" dirty="0"/>
              <a:t>Intervention de groupe</a:t>
            </a:r>
          </a:p>
          <a:p>
            <a:r>
              <a:rPr lang="fr-CA" sz="3100" dirty="0"/>
              <a:t>Atelier de prévention et de dépistage pour les enfants et familles en situation de vulnérabilité</a:t>
            </a:r>
          </a:p>
          <a:p>
            <a:r>
              <a:rPr lang="fr-CA" sz="3100" dirty="0"/>
              <a:t>Promouvoir le jeu auprès des familles (Grondin, 2004)</a:t>
            </a:r>
          </a:p>
          <a:p>
            <a:r>
              <a:rPr lang="fr-CA" sz="3100" dirty="0"/>
              <a:t>Groupe d’intervention pour développer l’intérêt à l’écriture (Ducharme-Lapointe, 2005)</a:t>
            </a:r>
          </a:p>
          <a:p>
            <a:endParaRPr lang="fr-CA" sz="2900" dirty="0"/>
          </a:p>
          <a:p>
            <a:pPr marL="0" indent="0">
              <a:buNone/>
            </a:pPr>
            <a:endParaRPr lang="fr-CA" dirty="0"/>
          </a:p>
          <a:p>
            <a:pPr marL="0" indent="0">
              <a:buNone/>
            </a:pPr>
            <a:endParaRPr lang="fr-FR" dirty="0"/>
          </a:p>
        </p:txBody>
      </p:sp>
    </p:spTree>
    <p:extLst>
      <p:ext uri="{BB962C8B-B14F-4D97-AF65-F5344CB8AC3E}">
        <p14:creationId xmlns:p14="http://schemas.microsoft.com/office/powerpoint/2010/main" val="355074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66483-3C45-DD4B-B321-F592E0646017}"/>
              </a:ext>
            </a:extLst>
          </p:cNvPr>
          <p:cNvSpPr>
            <a:spLocks noGrp="1"/>
          </p:cNvSpPr>
          <p:nvPr>
            <p:ph type="ctrTitle"/>
          </p:nvPr>
        </p:nvSpPr>
        <p:spPr/>
        <p:txBody>
          <a:bodyPr>
            <a:normAutofit fontScale="90000"/>
          </a:bodyPr>
          <a:lstStyle/>
          <a:p>
            <a:r>
              <a:rPr lang="fr-FR" dirty="0"/>
              <a:t>Ergothérapie en milieu</a:t>
            </a:r>
            <a:br>
              <a:rPr lang="fr-FR" dirty="0"/>
            </a:br>
            <a:r>
              <a:rPr lang="fr-FR" dirty="0"/>
              <a:t>scolaire</a:t>
            </a:r>
          </a:p>
        </p:txBody>
      </p:sp>
      <p:sp>
        <p:nvSpPr>
          <p:cNvPr id="3" name="Sous-titre 2">
            <a:extLst>
              <a:ext uri="{FF2B5EF4-FFF2-40B4-BE49-F238E27FC236}">
                <a16:creationId xmlns:a16="http://schemas.microsoft.com/office/drawing/2014/main" id="{C68CFE99-C1C9-304D-B1A5-4A6FF4CB6197}"/>
              </a:ext>
            </a:extLst>
          </p:cNvPr>
          <p:cNvSpPr>
            <a:spLocks noGrp="1"/>
          </p:cNvSpPr>
          <p:nvPr>
            <p:ph type="subTitle" idx="1"/>
          </p:nvPr>
        </p:nvSpPr>
        <p:spPr>
          <a:xfrm>
            <a:off x="838199" y="1562345"/>
            <a:ext cx="10944225" cy="5003917"/>
          </a:xfrm>
        </p:spPr>
        <p:txBody>
          <a:bodyPr>
            <a:normAutofit lnSpcReduction="10000"/>
          </a:bodyPr>
          <a:lstStyle/>
          <a:p>
            <a:endParaRPr lang="fr-FR" dirty="0"/>
          </a:p>
          <a:p>
            <a:endParaRPr lang="fr-FR" dirty="0"/>
          </a:p>
          <a:p>
            <a:endParaRPr lang="fr-FR" dirty="0"/>
          </a:p>
          <a:p>
            <a:r>
              <a:rPr lang="fr-FR" dirty="0"/>
              <a:t>Service d’accompagnement et de coaching</a:t>
            </a:r>
            <a:br>
              <a:rPr lang="fr-FR" dirty="0"/>
            </a:br>
            <a:r>
              <a:rPr lang="fr-FR" dirty="0"/>
              <a:t>des intervenants scolaires</a:t>
            </a:r>
          </a:p>
          <a:p>
            <a:endParaRPr lang="fr-FR" dirty="0"/>
          </a:p>
          <a:p>
            <a:r>
              <a:rPr lang="fr-FR" dirty="0"/>
              <a:t>Vise à soutenir les intervenants scolaires</a:t>
            </a:r>
            <a:br>
              <a:rPr lang="fr-FR" dirty="0"/>
            </a:br>
            <a:r>
              <a:rPr lang="fr-FR" dirty="0"/>
              <a:t>pour favoriser la participation des élèves</a:t>
            </a:r>
            <a:br>
              <a:rPr lang="fr-FR" dirty="0"/>
            </a:br>
            <a:r>
              <a:rPr lang="fr-FR" dirty="0"/>
              <a:t>présentant un trouble du spectre de l’autisme</a:t>
            </a:r>
          </a:p>
          <a:p>
            <a:endParaRPr lang="fr-FR" dirty="0"/>
          </a:p>
          <a:p>
            <a:r>
              <a:rPr lang="fr-FR" dirty="0"/>
              <a:t>Interventions selon un modèle en paliers: trouver des solutions pour optimiser la participation des enfants aux activités à l’école (écriture, bricolage, transitions, apprentissages, routines, jeux)</a:t>
            </a:r>
          </a:p>
        </p:txBody>
      </p:sp>
      <p:pic>
        <p:nvPicPr>
          <p:cNvPr id="7" name="Image 6">
            <a:extLst>
              <a:ext uri="{FF2B5EF4-FFF2-40B4-BE49-F238E27FC236}">
                <a16:creationId xmlns:a16="http://schemas.microsoft.com/office/drawing/2014/main" id="{A78860E1-0650-9043-A8E9-361296FE4D85}"/>
              </a:ext>
            </a:extLst>
          </p:cNvPr>
          <p:cNvPicPr>
            <a:picLocks noChangeAspect="1"/>
          </p:cNvPicPr>
          <p:nvPr/>
        </p:nvPicPr>
        <p:blipFill>
          <a:blip r:embed="rId2"/>
          <a:stretch>
            <a:fillRect/>
          </a:stretch>
        </p:blipFill>
        <p:spPr>
          <a:xfrm>
            <a:off x="7275446" y="0"/>
            <a:ext cx="4916553" cy="4493623"/>
          </a:xfrm>
          <a:prstGeom prst="rect">
            <a:avLst/>
          </a:prstGeom>
        </p:spPr>
      </p:pic>
      <p:pic>
        <p:nvPicPr>
          <p:cNvPr id="8" name="Image 7">
            <a:extLst>
              <a:ext uri="{FF2B5EF4-FFF2-40B4-BE49-F238E27FC236}">
                <a16:creationId xmlns:a16="http://schemas.microsoft.com/office/drawing/2014/main" id="{9E2FF519-81B1-0244-A746-EA2F2EA0E94C}"/>
              </a:ext>
            </a:extLst>
          </p:cNvPr>
          <p:cNvPicPr>
            <a:picLocks noChangeAspect="1"/>
          </p:cNvPicPr>
          <p:nvPr/>
        </p:nvPicPr>
        <p:blipFill>
          <a:blip r:embed="rId3"/>
          <a:stretch>
            <a:fillRect/>
          </a:stretch>
        </p:blipFill>
        <p:spPr>
          <a:xfrm>
            <a:off x="838199" y="1743324"/>
            <a:ext cx="3822700" cy="762000"/>
          </a:xfrm>
          <a:prstGeom prst="rect">
            <a:avLst/>
          </a:prstGeom>
        </p:spPr>
      </p:pic>
    </p:spTree>
    <p:extLst>
      <p:ext uri="{BB962C8B-B14F-4D97-AF65-F5344CB8AC3E}">
        <p14:creationId xmlns:p14="http://schemas.microsoft.com/office/powerpoint/2010/main" val="117135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03722-4E04-6745-95CD-B8B52FC59659}"/>
              </a:ext>
            </a:extLst>
          </p:cNvPr>
          <p:cNvSpPr>
            <a:spLocks noGrp="1"/>
          </p:cNvSpPr>
          <p:nvPr>
            <p:ph type="ctrTitle"/>
          </p:nvPr>
        </p:nvSpPr>
        <p:spPr/>
        <p:txBody>
          <a:bodyPr>
            <a:normAutofit fontScale="90000"/>
          </a:bodyPr>
          <a:lstStyle/>
          <a:p>
            <a:r>
              <a:rPr lang="fr-FR" dirty="0"/>
              <a:t>Interdisciplinarité à la Clinique d’enseignement en orthophonie de l’Université Laval</a:t>
            </a:r>
          </a:p>
        </p:txBody>
      </p:sp>
      <p:sp>
        <p:nvSpPr>
          <p:cNvPr id="3" name="Sous-titre 2">
            <a:extLst>
              <a:ext uri="{FF2B5EF4-FFF2-40B4-BE49-F238E27FC236}">
                <a16:creationId xmlns:a16="http://schemas.microsoft.com/office/drawing/2014/main" id="{B45EB604-C008-CF48-937A-78DF7716C7B3}"/>
              </a:ext>
            </a:extLst>
          </p:cNvPr>
          <p:cNvSpPr>
            <a:spLocks noGrp="1"/>
          </p:cNvSpPr>
          <p:nvPr>
            <p:ph type="subTitle" idx="1"/>
          </p:nvPr>
        </p:nvSpPr>
        <p:spPr>
          <a:xfrm>
            <a:off x="838199" y="1623306"/>
            <a:ext cx="10944225" cy="1484407"/>
          </a:xfrm>
        </p:spPr>
        <p:txBody>
          <a:bodyPr/>
          <a:lstStyle/>
          <a:p>
            <a:pPr marL="0" indent="0">
              <a:buNone/>
            </a:pPr>
            <a:r>
              <a:rPr lang="fr-CA" b="1" dirty="0"/>
              <a:t>Stages interprofessionnels</a:t>
            </a:r>
          </a:p>
          <a:p>
            <a:pPr marL="0" indent="0">
              <a:buNone/>
            </a:pPr>
            <a:r>
              <a:rPr lang="fr-CA" dirty="0"/>
              <a:t>Stages réalisés ou supervisés en collaboration interprofessionnelle: orthophonie et ergothérapie</a:t>
            </a:r>
          </a:p>
          <a:p>
            <a:endParaRPr lang="fr-FR" dirty="0"/>
          </a:p>
          <a:p>
            <a:endParaRPr lang="fr-FR" dirty="0"/>
          </a:p>
        </p:txBody>
      </p:sp>
      <p:pic>
        <p:nvPicPr>
          <p:cNvPr id="4" name="Image 3">
            <a:extLst>
              <a:ext uri="{FF2B5EF4-FFF2-40B4-BE49-F238E27FC236}">
                <a16:creationId xmlns:a16="http://schemas.microsoft.com/office/drawing/2014/main" id="{CA46BF88-764D-AA40-AFC6-9D95E8B5BF60}"/>
              </a:ext>
            </a:extLst>
          </p:cNvPr>
          <p:cNvPicPr>
            <a:picLocks noChangeAspect="1"/>
          </p:cNvPicPr>
          <p:nvPr/>
        </p:nvPicPr>
        <p:blipFill>
          <a:blip r:embed="rId2"/>
          <a:stretch>
            <a:fillRect/>
          </a:stretch>
        </p:blipFill>
        <p:spPr>
          <a:xfrm>
            <a:off x="0" y="3046753"/>
            <a:ext cx="5721531" cy="3811247"/>
          </a:xfrm>
          <a:prstGeom prst="rect">
            <a:avLst/>
          </a:prstGeom>
        </p:spPr>
      </p:pic>
      <p:sp>
        <p:nvSpPr>
          <p:cNvPr id="6" name="ZoneTexte 5">
            <a:extLst>
              <a:ext uri="{FF2B5EF4-FFF2-40B4-BE49-F238E27FC236}">
                <a16:creationId xmlns:a16="http://schemas.microsoft.com/office/drawing/2014/main" id="{71C6AA74-464F-8043-89E5-64E29F94E3CA}"/>
              </a:ext>
            </a:extLst>
          </p:cNvPr>
          <p:cNvSpPr txBox="1"/>
          <p:nvPr/>
        </p:nvSpPr>
        <p:spPr>
          <a:xfrm>
            <a:off x="6310311" y="3465719"/>
            <a:ext cx="5253361" cy="1200329"/>
          </a:xfrm>
          <a:prstGeom prst="rect">
            <a:avLst/>
          </a:prstGeom>
          <a:noFill/>
        </p:spPr>
        <p:txBody>
          <a:bodyPr wrap="none" rtlCol="0">
            <a:spAutoFit/>
          </a:bodyPr>
          <a:lstStyle/>
          <a:p>
            <a:r>
              <a:rPr lang="fr-CA" sz="2400" dirty="0">
                <a:latin typeface="Arial" panose="020B0604020202020204" pitchFamily="34" charset="0"/>
                <a:cs typeface="Arial" panose="020B0604020202020204" pitchFamily="34" charset="0"/>
              </a:rPr>
              <a:t>Clientèle d’enfants présentant une</a:t>
            </a:r>
            <a:br>
              <a:rPr lang="fr-CA" sz="2400" dirty="0">
                <a:latin typeface="Arial" panose="020B0604020202020204" pitchFamily="34" charset="0"/>
                <a:cs typeface="Arial" panose="020B0604020202020204" pitchFamily="34" charset="0"/>
              </a:rPr>
            </a:br>
            <a:r>
              <a:rPr lang="fr-CA" sz="2400" dirty="0">
                <a:latin typeface="Arial" panose="020B0604020202020204" pitchFamily="34" charset="0"/>
                <a:cs typeface="Arial" panose="020B0604020202020204" pitchFamily="34" charset="0"/>
              </a:rPr>
              <a:t>problématique de retard et trouble du</a:t>
            </a:r>
            <a:br>
              <a:rPr lang="fr-CA" sz="2400" dirty="0">
                <a:latin typeface="Arial" panose="020B0604020202020204" pitchFamily="34" charset="0"/>
                <a:cs typeface="Arial" panose="020B0604020202020204" pitchFamily="34" charset="0"/>
              </a:rPr>
            </a:br>
            <a:r>
              <a:rPr lang="fr-CA" sz="2400" dirty="0">
                <a:latin typeface="Arial" panose="020B0604020202020204" pitchFamily="34" charset="0"/>
                <a:cs typeface="Arial" panose="020B0604020202020204" pitchFamily="34" charset="0"/>
              </a:rPr>
              <a:t>langage oral et écrit</a:t>
            </a:r>
            <a:endParaRPr lang="fr-FR" dirty="0"/>
          </a:p>
        </p:txBody>
      </p:sp>
    </p:spTree>
    <p:extLst>
      <p:ext uri="{BB962C8B-B14F-4D97-AF65-F5344CB8AC3E}">
        <p14:creationId xmlns:p14="http://schemas.microsoft.com/office/powerpoint/2010/main" val="412267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FF613E-1256-A942-A03F-1F255EF3840C}"/>
              </a:ext>
            </a:extLst>
          </p:cNvPr>
          <p:cNvSpPr>
            <a:spLocks noGrp="1"/>
          </p:cNvSpPr>
          <p:nvPr>
            <p:ph type="ctrTitle"/>
          </p:nvPr>
        </p:nvSpPr>
        <p:spPr>
          <a:xfrm>
            <a:off x="716279" y="674863"/>
            <a:ext cx="10944225" cy="781077"/>
          </a:xfrm>
        </p:spPr>
        <p:txBody>
          <a:bodyPr>
            <a:normAutofit fontScale="90000"/>
          </a:bodyPr>
          <a:lstStyle/>
          <a:p>
            <a:r>
              <a:rPr lang="fr-FR" dirty="0"/>
              <a:t>Clinique santé des réfugiés</a:t>
            </a:r>
            <a:br>
              <a:rPr lang="fr-FR" dirty="0"/>
            </a:br>
            <a:r>
              <a:rPr lang="fr-FR" dirty="0"/>
              <a:t>de la Capitale-Nationale</a:t>
            </a:r>
          </a:p>
        </p:txBody>
      </p:sp>
      <p:sp>
        <p:nvSpPr>
          <p:cNvPr id="3" name="Sous-titre 2">
            <a:extLst>
              <a:ext uri="{FF2B5EF4-FFF2-40B4-BE49-F238E27FC236}">
                <a16:creationId xmlns:a16="http://schemas.microsoft.com/office/drawing/2014/main" id="{0D4CD9D9-A34E-214E-A7AC-95C183E4AEE0}"/>
              </a:ext>
            </a:extLst>
          </p:cNvPr>
          <p:cNvSpPr>
            <a:spLocks noGrp="1"/>
          </p:cNvSpPr>
          <p:nvPr>
            <p:ph type="subTitle" idx="1"/>
          </p:nvPr>
        </p:nvSpPr>
        <p:spPr>
          <a:xfrm>
            <a:off x="838199" y="2342468"/>
            <a:ext cx="8671289" cy="4154125"/>
          </a:xfrm>
        </p:spPr>
        <p:txBody>
          <a:bodyPr>
            <a:normAutofit lnSpcReduction="10000"/>
          </a:bodyPr>
          <a:lstStyle/>
          <a:p>
            <a:pPr marL="0" indent="0">
              <a:buNone/>
            </a:pPr>
            <a:r>
              <a:rPr lang="fr-CA" dirty="0"/>
              <a:t>La Clinique santé des réfugiés est destiné aux personnes ayant le statut de réfugiés, installées dans la région de Québec.</a:t>
            </a:r>
          </a:p>
          <a:p>
            <a:pPr marL="0" indent="0">
              <a:buNone/>
            </a:pPr>
            <a:endParaRPr lang="fr-CA" dirty="0"/>
          </a:p>
          <a:p>
            <a:pPr marL="0" indent="0">
              <a:buNone/>
            </a:pPr>
            <a:r>
              <a:rPr lang="fr-CA" dirty="0"/>
              <a:t>Sa mission est d’aider les réfugiés à mieux connaitre et utiliser le réseau de services afin qu’ils s’</a:t>
            </a:r>
            <a:r>
              <a:rPr lang="fr-CA" dirty="0" err="1"/>
              <a:t>intégrent</a:t>
            </a:r>
            <a:r>
              <a:rPr lang="fr-CA" dirty="0"/>
              <a:t> au système de santé québécois.</a:t>
            </a:r>
          </a:p>
          <a:p>
            <a:pPr marL="0" indent="0">
              <a:buNone/>
            </a:pPr>
            <a:endParaRPr lang="fr-CA" dirty="0"/>
          </a:p>
          <a:p>
            <a:pPr marL="0" indent="0">
              <a:buNone/>
            </a:pPr>
            <a:r>
              <a:rPr lang="fr-CA" dirty="0"/>
              <a:t>La Clinique santé des réfugiés a été conçue pour offrir des services de santé adaptés à cette clientèle particulièrement vulnérable.</a:t>
            </a:r>
          </a:p>
          <a:p>
            <a:pPr marL="0" indent="0">
              <a:buNone/>
            </a:pPr>
            <a:endParaRPr lang="fr-CA" b="1" dirty="0"/>
          </a:p>
          <a:p>
            <a:pPr marL="0" indent="0">
              <a:buNone/>
            </a:pPr>
            <a:endParaRPr lang="fr-CA" dirty="0"/>
          </a:p>
          <a:p>
            <a:endParaRPr lang="fr-FR" dirty="0"/>
          </a:p>
        </p:txBody>
      </p:sp>
      <p:pic>
        <p:nvPicPr>
          <p:cNvPr id="4" name="Image 3">
            <a:extLst>
              <a:ext uri="{FF2B5EF4-FFF2-40B4-BE49-F238E27FC236}">
                <a16:creationId xmlns:a16="http://schemas.microsoft.com/office/drawing/2014/main" id="{FA2BE974-9284-494F-86CF-56113D7D58AE}"/>
              </a:ext>
            </a:extLst>
          </p:cNvPr>
          <p:cNvPicPr>
            <a:picLocks noChangeAspect="1"/>
          </p:cNvPicPr>
          <p:nvPr/>
        </p:nvPicPr>
        <p:blipFill>
          <a:blip r:embed="rId2"/>
          <a:stretch>
            <a:fillRect/>
          </a:stretch>
        </p:blipFill>
        <p:spPr>
          <a:xfrm>
            <a:off x="6613524" y="238631"/>
            <a:ext cx="2679700" cy="1409700"/>
          </a:xfrm>
          <a:prstGeom prst="rect">
            <a:avLst/>
          </a:prstGeom>
        </p:spPr>
      </p:pic>
      <p:pic>
        <p:nvPicPr>
          <p:cNvPr id="5" name="Image 4">
            <a:extLst>
              <a:ext uri="{FF2B5EF4-FFF2-40B4-BE49-F238E27FC236}">
                <a16:creationId xmlns:a16="http://schemas.microsoft.com/office/drawing/2014/main" id="{27DBF274-77DF-FC49-8177-4ACA0C90DCB7}"/>
              </a:ext>
            </a:extLst>
          </p:cNvPr>
          <p:cNvPicPr>
            <a:picLocks noChangeAspect="1"/>
          </p:cNvPicPr>
          <p:nvPr/>
        </p:nvPicPr>
        <p:blipFill>
          <a:blip r:embed="rId3"/>
          <a:stretch>
            <a:fillRect/>
          </a:stretch>
        </p:blipFill>
        <p:spPr>
          <a:xfrm>
            <a:off x="9509488" y="289431"/>
            <a:ext cx="2489200" cy="1358900"/>
          </a:xfrm>
          <a:prstGeom prst="rect">
            <a:avLst/>
          </a:prstGeom>
        </p:spPr>
      </p:pic>
      <p:pic>
        <p:nvPicPr>
          <p:cNvPr id="6" name="Image 5">
            <a:extLst>
              <a:ext uri="{FF2B5EF4-FFF2-40B4-BE49-F238E27FC236}">
                <a16:creationId xmlns:a16="http://schemas.microsoft.com/office/drawing/2014/main" id="{048D4D86-1969-7F42-8BC1-FDD683B5CA9E}"/>
              </a:ext>
            </a:extLst>
          </p:cNvPr>
          <p:cNvPicPr>
            <a:picLocks noChangeAspect="1"/>
          </p:cNvPicPr>
          <p:nvPr/>
        </p:nvPicPr>
        <p:blipFill>
          <a:blip r:embed="rId4"/>
          <a:stretch>
            <a:fillRect/>
          </a:stretch>
        </p:blipFill>
        <p:spPr>
          <a:xfrm>
            <a:off x="9509488" y="2342468"/>
            <a:ext cx="2264229" cy="2264229"/>
          </a:xfrm>
          <a:prstGeom prst="rect">
            <a:avLst/>
          </a:prstGeom>
        </p:spPr>
      </p:pic>
    </p:spTree>
    <p:extLst>
      <p:ext uri="{BB962C8B-B14F-4D97-AF65-F5344CB8AC3E}">
        <p14:creationId xmlns:p14="http://schemas.microsoft.com/office/powerpoint/2010/main" val="74359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3A6F23-773C-6946-9C03-7C806ABCD5EA}"/>
              </a:ext>
            </a:extLst>
          </p:cNvPr>
          <p:cNvSpPr>
            <a:spLocks noGrp="1"/>
          </p:cNvSpPr>
          <p:nvPr>
            <p:ph type="ctrTitle"/>
          </p:nvPr>
        </p:nvSpPr>
        <p:spPr/>
        <p:txBody>
          <a:bodyPr>
            <a:normAutofit fontScale="90000"/>
          </a:bodyPr>
          <a:lstStyle/>
          <a:p>
            <a:r>
              <a:rPr lang="fr-FR" dirty="0"/>
              <a:t>Clinique santé des réfugiés</a:t>
            </a:r>
            <a:br>
              <a:rPr lang="fr-FR" dirty="0"/>
            </a:br>
            <a:r>
              <a:rPr lang="fr-FR" dirty="0"/>
              <a:t>de la Capitale-Nationale</a:t>
            </a:r>
          </a:p>
        </p:txBody>
      </p:sp>
      <p:sp>
        <p:nvSpPr>
          <p:cNvPr id="3" name="Sous-titre 2">
            <a:extLst>
              <a:ext uri="{FF2B5EF4-FFF2-40B4-BE49-F238E27FC236}">
                <a16:creationId xmlns:a16="http://schemas.microsoft.com/office/drawing/2014/main" id="{F2353F2E-F016-A84E-A7B9-9F8D6B24701B}"/>
              </a:ext>
            </a:extLst>
          </p:cNvPr>
          <p:cNvSpPr>
            <a:spLocks noGrp="1"/>
          </p:cNvSpPr>
          <p:nvPr>
            <p:ph type="subTitle" idx="1"/>
          </p:nvPr>
        </p:nvSpPr>
        <p:spPr>
          <a:xfrm>
            <a:off x="829492" y="1962643"/>
            <a:ext cx="10944225" cy="4374033"/>
          </a:xfrm>
        </p:spPr>
        <p:txBody>
          <a:bodyPr>
            <a:normAutofit/>
          </a:bodyPr>
          <a:lstStyle/>
          <a:p>
            <a:pPr marL="457200" indent="-457200">
              <a:buFont typeface="+mj-lt"/>
              <a:buAutoNum type="arabicPeriod"/>
            </a:pPr>
            <a:r>
              <a:rPr lang="fr-FR" dirty="0"/>
              <a:t>Évaluation populationnelle des besoins en participation occupationnelle</a:t>
            </a:r>
          </a:p>
          <a:p>
            <a:pPr marL="1563688" indent="-338138"/>
            <a:r>
              <a:rPr lang="fr-FR" dirty="0" err="1"/>
              <a:t>Déprivation</a:t>
            </a:r>
            <a:r>
              <a:rPr lang="fr-FR" dirty="0"/>
              <a:t> occupationnelle</a:t>
            </a:r>
          </a:p>
          <a:p>
            <a:pPr marL="1563688" indent="-338138"/>
            <a:r>
              <a:rPr lang="fr-FR" dirty="0"/>
              <a:t>Participation occupationnelle</a:t>
            </a:r>
          </a:p>
          <a:p>
            <a:pPr marL="1563688" indent="-338138"/>
            <a:r>
              <a:rPr lang="fr-FR" dirty="0"/>
              <a:t>Justice occupationnelle</a:t>
            </a:r>
          </a:p>
          <a:p>
            <a:endParaRPr lang="fr-FR" dirty="0"/>
          </a:p>
          <a:p>
            <a:pPr marL="457200" indent="-457200">
              <a:buFont typeface="+mj-lt"/>
              <a:buAutoNum type="arabicPeriod" startAt="2"/>
            </a:pPr>
            <a:r>
              <a:rPr lang="fr-FR" dirty="0"/>
              <a:t>Planification d’une offre de service en ergothérapie</a:t>
            </a:r>
          </a:p>
          <a:p>
            <a:pPr marL="1606550" indent="-328613"/>
            <a:r>
              <a:rPr lang="fr-FR" dirty="0"/>
              <a:t>Habiliter à l’occupation</a:t>
            </a:r>
          </a:p>
          <a:p>
            <a:pPr marL="1606550" indent="-328613"/>
            <a:r>
              <a:rPr lang="fr-FR" dirty="0"/>
              <a:t>Développement et accès à des occupations signifiantes</a:t>
            </a:r>
          </a:p>
          <a:p>
            <a:pPr marL="1606550" indent="-328613"/>
            <a:r>
              <a:rPr lang="fr-FR" dirty="0"/>
              <a:t>Épanouissement occupationnelle</a:t>
            </a:r>
          </a:p>
        </p:txBody>
      </p:sp>
      <p:pic>
        <p:nvPicPr>
          <p:cNvPr id="4" name="Image 3">
            <a:extLst>
              <a:ext uri="{FF2B5EF4-FFF2-40B4-BE49-F238E27FC236}">
                <a16:creationId xmlns:a16="http://schemas.microsoft.com/office/drawing/2014/main" id="{AEDAFC7B-7A63-0D44-9D18-3886D58F6BC4}"/>
              </a:ext>
            </a:extLst>
          </p:cNvPr>
          <p:cNvPicPr>
            <a:picLocks noChangeAspect="1"/>
          </p:cNvPicPr>
          <p:nvPr/>
        </p:nvPicPr>
        <p:blipFill>
          <a:blip r:embed="rId2"/>
          <a:stretch>
            <a:fillRect/>
          </a:stretch>
        </p:blipFill>
        <p:spPr>
          <a:xfrm>
            <a:off x="6613524" y="238631"/>
            <a:ext cx="2679700" cy="1409700"/>
          </a:xfrm>
          <a:prstGeom prst="rect">
            <a:avLst/>
          </a:prstGeom>
        </p:spPr>
      </p:pic>
      <p:pic>
        <p:nvPicPr>
          <p:cNvPr id="5" name="Image 4">
            <a:extLst>
              <a:ext uri="{FF2B5EF4-FFF2-40B4-BE49-F238E27FC236}">
                <a16:creationId xmlns:a16="http://schemas.microsoft.com/office/drawing/2014/main" id="{08EF88D0-1AF3-C84F-9E3C-CB66E36AC217}"/>
              </a:ext>
            </a:extLst>
          </p:cNvPr>
          <p:cNvPicPr>
            <a:picLocks noChangeAspect="1"/>
          </p:cNvPicPr>
          <p:nvPr/>
        </p:nvPicPr>
        <p:blipFill>
          <a:blip r:embed="rId3"/>
          <a:stretch>
            <a:fillRect/>
          </a:stretch>
        </p:blipFill>
        <p:spPr>
          <a:xfrm>
            <a:off x="9509488" y="289431"/>
            <a:ext cx="2489200" cy="1358900"/>
          </a:xfrm>
          <a:prstGeom prst="rect">
            <a:avLst/>
          </a:prstGeom>
        </p:spPr>
      </p:pic>
      <p:pic>
        <p:nvPicPr>
          <p:cNvPr id="6" name="Image 5">
            <a:extLst>
              <a:ext uri="{FF2B5EF4-FFF2-40B4-BE49-F238E27FC236}">
                <a16:creationId xmlns:a16="http://schemas.microsoft.com/office/drawing/2014/main" id="{34A5C3DB-4900-E841-A7AC-C2BE6ACDCE17}"/>
              </a:ext>
            </a:extLst>
          </p:cNvPr>
          <p:cNvPicPr>
            <a:picLocks noChangeAspect="1"/>
          </p:cNvPicPr>
          <p:nvPr/>
        </p:nvPicPr>
        <p:blipFill>
          <a:blip r:embed="rId4"/>
          <a:stretch>
            <a:fillRect/>
          </a:stretch>
        </p:blipFill>
        <p:spPr>
          <a:xfrm>
            <a:off x="9509488" y="2573823"/>
            <a:ext cx="2264229" cy="2264229"/>
          </a:xfrm>
          <a:prstGeom prst="rect">
            <a:avLst/>
          </a:prstGeom>
        </p:spPr>
      </p:pic>
    </p:spTree>
    <p:extLst>
      <p:ext uri="{BB962C8B-B14F-4D97-AF65-F5344CB8AC3E}">
        <p14:creationId xmlns:p14="http://schemas.microsoft.com/office/powerpoint/2010/main" val="329593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2BE6F-38DB-4741-BE29-490083A9E000}"/>
              </a:ext>
            </a:extLst>
          </p:cNvPr>
          <p:cNvSpPr>
            <a:spLocks noGrp="1"/>
          </p:cNvSpPr>
          <p:nvPr>
            <p:ph type="ctrTitle"/>
          </p:nvPr>
        </p:nvSpPr>
        <p:spPr/>
        <p:txBody>
          <a:bodyPr/>
          <a:lstStyle/>
          <a:p>
            <a:r>
              <a:rPr lang="fr-FR" dirty="0"/>
              <a:t>Ainés autonomes</a:t>
            </a:r>
          </a:p>
        </p:txBody>
      </p:sp>
      <p:sp>
        <p:nvSpPr>
          <p:cNvPr id="3" name="Sous-titre 2">
            <a:extLst>
              <a:ext uri="{FF2B5EF4-FFF2-40B4-BE49-F238E27FC236}">
                <a16:creationId xmlns:a16="http://schemas.microsoft.com/office/drawing/2014/main" id="{C918644B-7508-254D-B983-9A9C134F6695}"/>
              </a:ext>
            </a:extLst>
          </p:cNvPr>
          <p:cNvSpPr>
            <a:spLocks noGrp="1"/>
          </p:cNvSpPr>
          <p:nvPr>
            <p:ph type="subTitle" idx="1"/>
          </p:nvPr>
        </p:nvSpPr>
        <p:spPr>
          <a:xfrm>
            <a:off x="838199" y="1562345"/>
            <a:ext cx="10944225" cy="4646865"/>
          </a:xfrm>
        </p:spPr>
        <p:txBody>
          <a:bodyPr>
            <a:normAutofit/>
          </a:bodyPr>
          <a:lstStyle/>
          <a:p>
            <a:pPr marL="0" indent="0">
              <a:buNone/>
            </a:pPr>
            <a:r>
              <a:rPr lang="fr-CA" dirty="0"/>
              <a:t>Programme ayant pour but d’améliorer</a:t>
            </a:r>
            <a:br>
              <a:rPr lang="fr-CA" dirty="0"/>
            </a:br>
            <a:r>
              <a:rPr lang="fr-CA" dirty="0"/>
              <a:t>la participation sociale et la qualité de vie</a:t>
            </a:r>
            <a:br>
              <a:rPr lang="fr-CA" dirty="0"/>
            </a:br>
            <a:r>
              <a:rPr lang="fr-CA" dirty="0"/>
              <a:t>chez les aînés :</a:t>
            </a:r>
          </a:p>
          <a:p>
            <a:r>
              <a:rPr lang="fr-CA" dirty="0"/>
              <a:t>nouvelles approches préventives permettant</a:t>
            </a:r>
            <a:br>
              <a:rPr lang="fr-CA" dirty="0"/>
            </a:br>
            <a:r>
              <a:rPr lang="fr-CA" dirty="0"/>
              <a:t>de mieux répondre aux besoins des aînés,</a:t>
            </a:r>
            <a:br>
              <a:rPr lang="fr-CA" dirty="0"/>
            </a:br>
            <a:r>
              <a:rPr lang="fr-CA" dirty="0"/>
              <a:t>elle s’intéresse plus particulièrement au</a:t>
            </a:r>
            <a:br>
              <a:rPr lang="fr-CA" dirty="0"/>
            </a:br>
            <a:r>
              <a:rPr lang="fr-CA" dirty="0"/>
              <a:t>domaine du vieillissement en santé </a:t>
            </a:r>
          </a:p>
          <a:p>
            <a:r>
              <a:rPr lang="fr-CA" dirty="0"/>
              <a:t>soutenir le vieillissement actif et en santé </a:t>
            </a:r>
          </a:p>
          <a:p>
            <a:r>
              <a:rPr lang="fr-CA" dirty="0"/>
              <a:t>développer un mode de vie sain et porteur de sens chez les aînés vivant à domicile</a:t>
            </a:r>
          </a:p>
          <a:p>
            <a:r>
              <a:rPr lang="fr-CA" dirty="0"/>
              <a:t>redonner la motivation pour que la personne puisse se prendre en main de manière autonome</a:t>
            </a:r>
            <a:endParaRPr lang="fr-FR" dirty="0"/>
          </a:p>
        </p:txBody>
      </p:sp>
      <p:pic>
        <p:nvPicPr>
          <p:cNvPr id="4" name="Image 3">
            <a:extLst>
              <a:ext uri="{FF2B5EF4-FFF2-40B4-BE49-F238E27FC236}">
                <a16:creationId xmlns:a16="http://schemas.microsoft.com/office/drawing/2014/main" id="{A407E405-4D90-0243-95D9-259763FCB6F1}"/>
              </a:ext>
            </a:extLst>
          </p:cNvPr>
          <p:cNvPicPr>
            <a:picLocks noChangeAspect="1"/>
          </p:cNvPicPr>
          <p:nvPr/>
        </p:nvPicPr>
        <p:blipFill>
          <a:blip r:embed="rId2"/>
          <a:stretch>
            <a:fillRect/>
          </a:stretch>
        </p:blipFill>
        <p:spPr>
          <a:xfrm>
            <a:off x="7375247" y="0"/>
            <a:ext cx="4816754" cy="3283131"/>
          </a:xfrm>
          <a:prstGeom prst="rect">
            <a:avLst/>
          </a:prstGeom>
        </p:spPr>
      </p:pic>
    </p:spTree>
    <p:extLst>
      <p:ext uri="{BB962C8B-B14F-4D97-AF65-F5344CB8AC3E}">
        <p14:creationId xmlns:p14="http://schemas.microsoft.com/office/powerpoint/2010/main" val="24225407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493</Words>
  <Application>Microsoft Macintosh PowerPoint</Application>
  <PresentationFormat>Grand écran</PresentationFormat>
  <Paragraphs>66</Paragraphs>
  <Slides>9</Slides>
  <Notes>2</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9</vt:i4>
      </vt:variant>
    </vt:vector>
  </HeadingPairs>
  <TitlesOfParts>
    <vt:vector size="16" baseType="lpstr">
      <vt:lpstr>Arial</vt:lpstr>
      <vt:lpstr>Calibri</vt:lpstr>
      <vt:lpstr>Calibri Light</vt:lpstr>
      <vt:lpstr>Thème Office</vt:lpstr>
      <vt:lpstr>Conception personnalisée</vt:lpstr>
      <vt:lpstr>1_Conception personnalisée</vt:lpstr>
      <vt:lpstr>2_Conception personnalisée</vt:lpstr>
      <vt:lpstr>Programme d’ergothérapie</vt:lpstr>
      <vt:lpstr>Saviez-vous que…</vt:lpstr>
      <vt:lpstr>Centre de pédiatrie sociale de Québec</vt:lpstr>
      <vt:lpstr>Centre de pédiatrie sociale de Québec</vt:lpstr>
      <vt:lpstr>Ergothérapie en milieu scolaire</vt:lpstr>
      <vt:lpstr>Interdisciplinarité à la Clinique d’enseignement en orthophonie de l’Université Laval</vt:lpstr>
      <vt:lpstr>Clinique santé des réfugiés de la Capitale-Nationale</vt:lpstr>
      <vt:lpstr>Clinique santé des réfugiés de la Capitale-Nationale</vt:lpstr>
      <vt:lpstr>Ainés autonomes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Utilisateur Microsoft Office</cp:lastModifiedBy>
  <cp:revision>40</cp:revision>
  <dcterms:created xsi:type="dcterms:W3CDTF">2019-02-19T20:45:47Z</dcterms:created>
  <dcterms:modified xsi:type="dcterms:W3CDTF">2019-03-27T13:08:42Z</dcterms:modified>
</cp:coreProperties>
</file>